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68" r:id="rId1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4"/>
    <p:restoredTop sz="94713"/>
  </p:normalViewPr>
  <p:slideViewPr>
    <p:cSldViewPr snapToGrid="0" snapToObjects="1">
      <p:cViewPr>
        <p:scale>
          <a:sx n="100" d="100"/>
          <a:sy n="100" d="100"/>
        </p:scale>
        <p:origin x="662" y="-2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799A-D556-DD48-A0AE-137D75C592C2}" type="datetimeFigureOut">
              <a:rPr lang="en-BR" smtClean="0"/>
              <a:t>04/09/2020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BF70-7977-C841-B1BB-CCC526795D7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549149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799A-D556-DD48-A0AE-137D75C592C2}" type="datetimeFigureOut">
              <a:rPr lang="en-BR" smtClean="0"/>
              <a:t>04/09/2020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BF70-7977-C841-B1BB-CCC526795D7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556300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799A-D556-DD48-A0AE-137D75C592C2}" type="datetimeFigureOut">
              <a:rPr lang="en-BR" smtClean="0"/>
              <a:t>04/09/2020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BF70-7977-C841-B1BB-CCC526795D7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17757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799A-D556-DD48-A0AE-137D75C592C2}" type="datetimeFigureOut">
              <a:rPr lang="en-BR" smtClean="0"/>
              <a:t>04/09/2020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BF70-7977-C841-B1BB-CCC526795D7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798492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799A-D556-DD48-A0AE-137D75C592C2}" type="datetimeFigureOut">
              <a:rPr lang="en-BR" smtClean="0"/>
              <a:t>04/09/2020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BF70-7977-C841-B1BB-CCC526795D7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551604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799A-D556-DD48-A0AE-137D75C592C2}" type="datetimeFigureOut">
              <a:rPr lang="en-BR" smtClean="0"/>
              <a:t>04/09/2020</a:t>
            </a:fld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BF70-7977-C841-B1BB-CCC526795D7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82267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799A-D556-DD48-A0AE-137D75C592C2}" type="datetimeFigureOut">
              <a:rPr lang="en-BR" smtClean="0"/>
              <a:t>04/09/2020</a:t>
            </a:fld>
            <a:endParaRPr lang="en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BF70-7977-C841-B1BB-CCC526795D7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318668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799A-D556-DD48-A0AE-137D75C592C2}" type="datetimeFigureOut">
              <a:rPr lang="en-BR" smtClean="0"/>
              <a:t>04/09/2020</a:t>
            </a:fld>
            <a:endParaRPr lang="en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BF70-7977-C841-B1BB-CCC526795D7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64333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799A-D556-DD48-A0AE-137D75C592C2}" type="datetimeFigureOut">
              <a:rPr lang="en-BR" smtClean="0"/>
              <a:t>04/09/2020</a:t>
            </a:fld>
            <a:endParaRPr lang="en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BF70-7977-C841-B1BB-CCC526795D7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22965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799A-D556-DD48-A0AE-137D75C592C2}" type="datetimeFigureOut">
              <a:rPr lang="en-BR" smtClean="0"/>
              <a:t>04/09/2020</a:t>
            </a:fld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BF70-7977-C841-B1BB-CCC526795D7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55659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799A-D556-DD48-A0AE-137D75C592C2}" type="datetimeFigureOut">
              <a:rPr lang="en-BR" smtClean="0"/>
              <a:t>04/09/2020</a:t>
            </a:fld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BF70-7977-C841-B1BB-CCC526795D7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710409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9799A-D556-DD48-A0AE-137D75C592C2}" type="datetimeFigureOut">
              <a:rPr lang="en-BR" smtClean="0"/>
              <a:t>04/09/2020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FBF70-7977-C841-B1BB-CCC526795D7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19833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05C29D-F291-3A49-8742-C3C7A9FB3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96"/>
            <a:ext cx="6858000" cy="96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49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0CFD33-AE1E-E342-BD1B-47C76F7F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96"/>
            <a:ext cx="6858000" cy="96934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FFF1DA-1511-5146-8E35-CC53D99DDF52}"/>
              </a:ext>
            </a:extLst>
          </p:cNvPr>
          <p:cNvSpPr/>
          <p:nvPr/>
        </p:nvSpPr>
        <p:spPr>
          <a:xfrm>
            <a:off x="314960" y="9306560"/>
            <a:ext cx="6431280" cy="493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1742D-DEC9-6B47-ACA9-DE80FDB48CC2}"/>
              </a:ext>
            </a:extLst>
          </p:cNvPr>
          <p:cNvSpPr txBox="1"/>
          <p:nvPr/>
        </p:nvSpPr>
        <p:spPr>
          <a:xfrm>
            <a:off x="3190240" y="9410892"/>
            <a:ext cx="312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Manual C</a:t>
            </a:r>
            <a:r>
              <a:rPr lang="en-BR" sz="900" dirty="0"/>
              <a:t>omo Fazer um Jornal      </a:t>
            </a:r>
            <a:r>
              <a:rPr lang="en-BR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2558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B8199F-1E4E-D240-8013-FA186A946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38" y="2893636"/>
            <a:ext cx="4210050" cy="6222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B4D622-549A-0E4E-B03A-7E4DD18840AF}"/>
              </a:ext>
            </a:extLst>
          </p:cNvPr>
          <p:cNvSpPr txBox="1"/>
          <p:nvPr/>
        </p:nvSpPr>
        <p:spPr>
          <a:xfrm>
            <a:off x="723900" y="520700"/>
            <a:ext cx="51689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/>
              <a:t>EXERCÍCIOS</a:t>
            </a:r>
            <a:endParaRPr lang="en-BR" sz="1200" b="1" dirty="0"/>
          </a:p>
          <a:p>
            <a:r>
              <a:rPr lang="pt-PT" sz="1100" dirty="0"/>
              <a:t>Na notícia a seguir, o que dizem os seguintes itens do lide?</a:t>
            </a:r>
          </a:p>
          <a:p>
            <a:endParaRPr lang="pt-PT" sz="1100" dirty="0"/>
          </a:p>
          <a:p>
            <a:r>
              <a:rPr lang="pt-PT" sz="1100" dirty="0"/>
              <a:t>• O que aconteceu:</a:t>
            </a:r>
          </a:p>
          <a:p>
            <a:endParaRPr lang="en-BR" sz="1100" dirty="0"/>
          </a:p>
          <a:p>
            <a:r>
              <a:rPr lang="en-BR" sz="1100" dirty="0"/>
              <a:t>• Quem praticou ou sofreu a ação:</a:t>
            </a:r>
          </a:p>
          <a:p>
            <a:endParaRPr lang="en-BR" sz="1100" dirty="0"/>
          </a:p>
          <a:p>
            <a:r>
              <a:rPr lang="en-BR" sz="1100" dirty="0"/>
              <a:t>• Quando aconteceu:</a:t>
            </a:r>
          </a:p>
          <a:p>
            <a:endParaRPr lang="en-BR" sz="1100" dirty="0"/>
          </a:p>
          <a:p>
            <a:r>
              <a:rPr lang="en-BR" sz="1100" dirty="0"/>
              <a:t>• Onde aconteceu:</a:t>
            </a:r>
          </a:p>
          <a:p>
            <a:endParaRPr lang="en-BR" sz="1100" dirty="0"/>
          </a:p>
          <a:p>
            <a:r>
              <a:rPr lang="en-BR" sz="1100" dirty="0"/>
              <a:t>• Por que aconteceu:</a:t>
            </a:r>
            <a:r>
              <a:rPr lang="pt-BR" sz="1100"/>
              <a:t>      </a:t>
            </a:r>
            <a:endParaRPr lang="pt-PT" sz="11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1A8D1F-086D-454C-A4D0-A4332DDCC543}"/>
              </a:ext>
            </a:extLst>
          </p:cNvPr>
          <p:cNvCxnSpPr/>
          <p:nvPr/>
        </p:nvCxnSpPr>
        <p:spPr>
          <a:xfrm>
            <a:off x="1965366" y="1235036"/>
            <a:ext cx="3927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88B3D9-1809-8E46-8887-BBE32543F314}"/>
              </a:ext>
            </a:extLst>
          </p:cNvPr>
          <p:cNvCxnSpPr>
            <a:cxnSpLocks/>
          </p:cNvCxnSpPr>
          <p:nvPr/>
        </p:nvCxnSpPr>
        <p:spPr>
          <a:xfrm>
            <a:off x="2850078" y="1573483"/>
            <a:ext cx="30724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BD8EAD-9032-EC4D-9246-412B6CC164AF}"/>
              </a:ext>
            </a:extLst>
          </p:cNvPr>
          <p:cNvCxnSpPr>
            <a:cxnSpLocks/>
          </p:cNvCxnSpPr>
          <p:nvPr/>
        </p:nvCxnSpPr>
        <p:spPr>
          <a:xfrm>
            <a:off x="2123704" y="1904013"/>
            <a:ext cx="3769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7BE81B-7954-7E4D-915C-D9F662F86817}"/>
              </a:ext>
            </a:extLst>
          </p:cNvPr>
          <p:cNvCxnSpPr>
            <a:cxnSpLocks/>
          </p:cNvCxnSpPr>
          <p:nvPr/>
        </p:nvCxnSpPr>
        <p:spPr>
          <a:xfrm>
            <a:off x="1965366" y="2236521"/>
            <a:ext cx="3927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43A459-AAF0-0247-9F55-851F27AA53C4}"/>
              </a:ext>
            </a:extLst>
          </p:cNvPr>
          <p:cNvCxnSpPr>
            <a:cxnSpLocks/>
          </p:cNvCxnSpPr>
          <p:nvPr/>
        </p:nvCxnSpPr>
        <p:spPr>
          <a:xfrm>
            <a:off x="2123704" y="2580906"/>
            <a:ext cx="3769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FB01E27-6980-D44F-AC6F-CDE2A82EA2D6}"/>
              </a:ext>
            </a:extLst>
          </p:cNvPr>
          <p:cNvSpPr/>
          <p:nvPr/>
        </p:nvSpPr>
        <p:spPr>
          <a:xfrm>
            <a:off x="1288288" y="9191799"/>
            <a:ext cx="3429000" cy="2219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t-BR" sz="800" dirty="0">
                <a:ea typeface="Calibri" panose="020F0502020204030204" pitchFamily="34" charset="0"/>
                <a:cs typeface="Times New Roman" panose="02020603050405020304" pitchFamily="18" charset="0"/>
              </a:rPr>
              <a:t>	Jornal </a:t>
            </a:r>
            <a:r>
              <a:rPr lang="pt-BR" sz="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Joca</a:t>
            </a:r>
            <a:r>
              <a:rPr lang="pt-BR" sz="800" dirty="0">
                <a:ea typeface="Calibri" panose="020F0502020204030204" pitchFamily="34" charset="0"/>
                <a:cs typeface="Times New Roman" panose="02020603050405020304" pitchFamily="18" charset="0"/>
              </a:rPr>
              <a:t>. Edição 144, 1ª quinzena março/2020.</a:t>
            </a:r>
            <a:endParaRPr lang="en-BR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7F0D16-6796-204E-9437-BF5696D32FB2}"/>
              </a:ext>
            </a:extLst>
          </p:cNvPr>
          <p:cNvSpPr txBox="1"/>
          <p:nvPr/>
        </p:nvSpPr>
        <p:spPr>
          <a:xfrm>
            <a:off x="3190240" y="9410892"/>
            <a:ext cx="312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Manual C</a:t>
            </a:r>
            <a:r>
              <a:rPr lang="en-BR" sz="900" dirty="0"/>
              <a:t>omo Fazer um Jornal      </a:t>
            </a:r>
            <a:r>
              <a:rPr lang="en-BR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53112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8237FD-B62F-C047-8349-38CDD360B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7453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30D714-CFCE-B546-A135-722A9915E041}"/>
              </a:ext>
            </a:extLst>
          </p:cNvPr>
          <p:cNvSpPr/>
          <p:nvPr/>
        </p:nvSpPr>
        <p:spPr>
          <a:xfrm>
            <a:off x="4357816" y="9448800"/>
            <a:ext cx="2500184" cy="271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A668D5-1085-5B45-AA75-3A199A555586}"/>
              </a:ext>
            </a:extLst>
          </p:cNvPr>
          <p:cNvSpPr/>
          <p:nvPr/>
        </p:nvSpPr>
        <p:spPr>
          <a:xfrm>
            <a:off x="6046572" y="9218142"/>
            <a:ext cx="584887" cy="654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38E54-F335-BF4C-9713-FD23F0445395}"/>
              </a:ext>
            </a:extLst>
          </p:cNvPr>
          <p:cNvSpPr txBox="1"/>
          <p:nvPr/>
        </p:nvSpPr>
        <p:spPr>
          <a:xfrm>
            <a:off x="3305569" y="9503718"/>
            <a:ext cx="312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Manual C</a:t>
            </a:r>
            <a:r>
              <a:rPr lang="en-BR" sz="900" dirty="0"/>
              <a:t>omo Fazer um Jornal      </a:t>
            </a:r>
            <a:r>
              <a:rPr lang="en-BR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86499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8FB0DD-CDD3-2346-88F4-0D21DDDDF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96"/>
            <a:ext cx="6858000" cy="9693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9DD760-5519-E24E-BFD8-24EC72F54031}"/>
              </a:ext>
            </a:extLst>
          </p:cNvPr>
          <p:cNvSpPr txBox="1"/>
          <p:nvPr/>
        </p:nvSpPr>
        <p:spPr>
          <a:xfrm>
            <a:off x="3067748" y="8081202"/>
            <a:ext cx="35916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Legenda</a:t>
            </a:r>
            <a:r>
              <a:rPr lang="en-US" sz="1000" dirty="0"/>
              <a:t> </a:t>
            </a:r>
            <a:r>
              <a:rPr lang="en-BR" sz="1000" dirty="0"/>
              <a:t>:</a:t>
            </a:r>
          </a:p>
          <a:p>
            <a:endParaRPr lang="en-BR" sz="1000" dirty="0"/>
          </a:p>
          <a:p>
            <a:endParaRPr lang="en-BR" sz="1000" dirty="0"/>
          </a:p>
          <a:p>
            <a:endParaRPr lang="en-BR" sz="1000" dirty="0"/>
          </a:p>
          <a:p>
            <a:endParaRPr lang="en-BR" sz="1000" dirty="0"/>
          </a:p>
          <a:p>
            <a:endParaRPr lang="en-BR" sz="1000" dirty="0"/>
          </a:p>
          <a:p>
            <a:endParaRPr lang="en-BR" sz="1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DC4D4F-A836-C84F-9C15-DD7D7A1CAFFD}"/>
              </a:ext>
            </a:extLst>
          </p:cNvPr>
          <p:cNvSpPr/>
          <p:nvPr/>
        </p:nvSpPr>
        <p:spPr>
          <a:xfrm>
            <a:off x="3962400" y="9275805"/>
            <a:ext cx="2895600" cy="630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B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091406-E9F8-FF44-9E63-27536DBC96B0}"/>
              </a:ext>
            </a:extLst>
          </p:cNvPr>
          <p:cNvSpPr txBox="1"/>
          <p:nvPr/>
        </p:nvSpPr>
        <p:spPr>
          <a:xfrm>
            <a:off x="3519106" y="9406236"/>
            <a:ext cx="312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Manual C</a:t>
            </a:r>
            <a:r>
              <a:rPr lang="en-BR" sz="900" dirty="0"/>
              <a:t>omo Fazer um Jornal      </a:t>
            </a:r>
            <a:r>
              <a:rPr lang="en-BR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256508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ECBAF-472C-BE4F-9CD1-ACB85F938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96"/>
            <a:ext cx="6858000" cy="96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21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E95A7-BE31-A640-839B-2E3B91A49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96"/>
            <a:ext cx="6858000" cy="96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8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2118BA-4BB6-DE46-9823-6F9337737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96"/>
            <a:ext cx="6858000" cy="96934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E56F93-DF79-AC42-B6DF-60246269449B}"/>
              </a:ext>
            </a:extLst>
          </p:cNvPr>
          <p:cNvSpPr/>
          <p:nvPr/>
        </p:nvSpPr>
        <p:spPr>
          <a:xfrm>
            <a:off x="219456" y="6464808"/>
            <a:ext cx="6638544" cy="2468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B00A13-40F1-AF41-A6B1-396B6520C944}"/>
              </a:ext>
            </a:extLst>
          </p:cNvPr>
          <p:cNvSpPr/>
          <p:nvPr/>
        </p:nvSpPr>
        <p:spPr>
          <a:xfrm>
            <a:off x="314960" y="9022080"/>
            <a:ext cx="6431280" cy="777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00B8BB-3471-0046-96B9-7C2148110B17}"/>
              </a:ext>
            </a:extLst>
          </p:cNvPr>
          <p:cNvSpPr txBox="1"/>
          <p:nvPr/>
        </p:nvSpPr>
        <p:spPr>
          <a:xfrm>
            <a:off x="3190240" y="9410892"/>
            <a:ext cx="312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Manual C</a:t>
            </a:r>
            <a:r>
              <a:rPr lang="en-BR" sz="900" dirty="0"/>
              <a:t>omo Fazer um Jornal      </a:t>
            </a:r>
            <a:r>
              <a:rPr lang="en-BR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8438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CF160-551B-B849-A67F-933B022FD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96"/>
            <a:ext cx="6858000" cy="9693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B3D99F-9583-F341-8EB9-EF194C11344F}"/>
              </a:ext>
            </a:extLst>
          </p:cNvPr>
          <p:cNvSpPr txBox="1"/>
          <p:nvPr/>
        </p:nvSpPr>
        <p:spPr>
          <a:xfrm>
            <a:off x="1295400" y="4038600"/>
            <a:ext cx="5168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latin typeface="Source Sans Pro" panose="020B0503030403020204" pitchFamily="34" charset="77"/>
              </a:rPr>
              <a:t>EXERCÍCIOS</a:t>
            </a:r>
            <a:endParaRPr lang="en-BR" sz="1200" b="1" dirty="0">
              <a:latin typeface="Source Sans Pro" panose="020B0503030403020204" pitchFamily="34" charset="77"/>
            </a:endParaRPr>
          </a:p>
          <a:p>
            <a:r>
              <a:rPr lang="pt-PT" sz="1100" dirty="0">
                <a:latin typeface="Source Sans Pro" panose="020B0503030403020204" pitchFamily="34" charset="77"/>
              </a:rPr>
              <a:t>a. Observe   os  textos  a seguir  e   escreva  em  qual gênero jornalístico  eles   </a:t>
            </a:r>
            <a:br>
              <a:rPr lang="pt-PT" sz="1100" dirty="0">
                <a:latin typeface="Source Sans Pro" panose="020B0503030403020204" pitchFamily="34" charset="77"/>
              </a:rPr>
            </a:br>
            <a:r>
              <a:rPr lang="pt-PT" sz="1100" dirty="0">
                <a:latin typeface="Source Sans Pro" panose="020B0503030403020204" pitchFamily="34" charset="77"/>
              </a:rPr>
              <a:t>se  encaixam. </a:t>
            </a:r>
            <a:endParaRPr lang="en-BR" sz="1100" dirty="0">
              <a:latin typeface="Source Sans Pro" panose="020B0503030403020204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D635C6-F455-F247-953C-ED864637E959}"/>
              </a:ext>
            </a:extLst>
          </p:cNvPr>
          <p:cNvSpPr txBox="1"/>
          <p:nvPr/>
        </p:nvSpPr>
        <p:spPr>
          <a:xfrm>
            <a:off x="3167730" y="4944071"/>
            <a:ext cx="3317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dirty="0"/>
              <a:t>Gênero: 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D0131C-86B6-C345-BF09-72462D1066C8}"/>
              </a:ext>
            </a:extLst>
          </p:cNvPr>
          <p:cNvCxnSpPr>
            <a:cxnSpLocks/>
          </p:cNvCxnSpPr>
          <p:nvPr/>
        </p:nvCxnSpPr>
        <p:spPr>
          <a:xfrm>
            <a:off x="3928583" y="5184140"/>
            <a:ext cx="2535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A0B1B19-75EC-FC4C-9176-88D88E3875DA}"/>
              </a:ext>
            </a:extLst>
          </p:cNvPr>
          <p:cNvSpPr/>
          <p:nvPr/>
        </p:nvSpPr>
        <p:spPr>
          <a:xfrm>
            <a:off x="602771" y="8610387"/>
            <a:ext cx="3429000" cy="23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t-BR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Jornal </a:t>
            </a:r>
            <a:r>
              <a:rPr lang="pt-BR" sz="9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Joca</a:t>
            </a:r>
            <a:r>
              <a:rPr lang="pt-BR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Edição 143, 2ª quinzena fevereiro/2020.</a:t>
            </a:r>
            <a:endParaRPr lang="en-BR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463C67-D405-2649-AE56-D7D91CDB9180}"/>
              </a:ext>
            </a:extLst>
          </p:cNvPr>
          <p:cNvSpPr/>
          <p:nvPr/>
        </p:nvSpPr>
        <p:spPr>
          <a:xfrm>
            <a:off x="3429000" y="9103360"/>
            <a:ext cx="3317240" cy="696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3DB0C1-3D8E-7443-B440-B14C26A8AFD3}"/>
              </a:ext>
            </a:extLst>
          </p:cNvPr>
          <p:cNvSpPr txBox="1"/>
          <p:nvPr/>
        </p:nvSpPr>
        <p:spPr>
          <a:xfrm>
            <a:off x="3190240" y="9410892"/>
            <a:ext cx="312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Manual C</a:t>
            </a:r>
            <a:r>
              <a:rPr lang="en-BR" sz="900" dirty="0"/>
              <a:t>omo Fazer um Jornal      </a:t>
            </a:r>
            <a:r>
              <a:rPr lang="en-BR" b="1" dirty="0"/>
              <a:t>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681129-FA8E-5D42-8354-9D51A803F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333" y="5456531"/>
            <a:ext cx="4912499" cy="30349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B53A51-854C-604D-922A-6587F150D80D}"/>
              </a:ext>
            </a:extLst>
          </p:cNvPr>
          <p:cNvSpPr/>
          <p:nvPr/>
        </p:nvSpPr>
        <p:spPr>
          <a:xfrm>
            <a:off x="3879850" y="5348614"/>
            <a:ext cx="303843" cy="250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15186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>
            <a:extLst>
              <a:ext uri="{FF2B5EF4-FFF2-40B4-BE49-F238E27FC236}">
                <a16:creationId xmlns:a16="http://schemas.microsoft.com/office/drawing/2014/main" id="{F6D9A48F-1402-8043-ABAD-04F39F0CCD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8980" y="711200"/>
            <a:ext cx="5623182" cy="6400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6D9D0A-2738-014B-B66B-C9AAA2820028}"/>
              </a:ext>
            </a:extLst>
          </p:cNvPr>
          <p:cNvSpPr/>
          <p:nvPr/>
        </p:nvSpPr>
        <p:spPr>
          <a:xfrm>
            <a:off x="2923162" y="7137400"/>
            <a:ext cx="3429000" cy="23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t-BR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Jornal </a:t>
            </a:r>
            <a:r>
              <a:rPr lang="pt-BR" sz="9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Joca</a:t>
            </a:r>
            <a:r>
              <a:rPr lang="pt-BR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Edição 146, 1ª quinzena abril/2020.</a:t>
            </a:r>
            <a:endParaRPr lang="en-BR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62F7C-374A-8C4B-8714-653D9C4DB679}"/>
              </a:ext>
            </a:extLst>
          </p:cNvPr>
          <p:cNvSpPr txBox="1"/>
          <p:nvPr/>
        </p:nvSpPr>
        <p:spPr>
          <a:xfrm>
            <a:off x="647866" y="7794110"/>
            <a:ext cx="394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dirty="0"/>
              <a:t>Gênero: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8D5D6-02BD-8545-8808-2281B9484C94}"/>
              </a:ext>
            </a:extLst>
          </p:cNvPr>
          <p:cNvCxnSpPr/>
          <p:nvPr/>
        </p:nvCxnSpPr>
        <p:spPr>
          <a:xfrm>
            <a:off x="1404221" y="8026400"/>
            <a:ext cx="31859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C65C2B2-3A7D-A443-B40F-AEAD6BCDB1FB}"/>
              </a:ext>
            </a:extLst>
          </p:cNvPr>
          <p:cNvSpPr txBox="1"/>
          <p:nvPr/>
        </p:nvSpPr>
        <p:spPr>
          <a:xfrm>
            <a:off x="3190240" y="9410892"/>
            <a:ext cx="312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Manual C</a:t>
            </a:r>
            <a:r>
              <a:rPr lang="en-BR" sz="900" dirty="0"/>
              <a:t>omo Fazer um Jornal      </a:t>
            </a:r>
            <a:r>
              <a:rPr lang="en-BR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84480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3607E1-AB60-D14A-9F93-BB27C9A7D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" y="610141"/>
            <a:ext cx="7061200" cy="81873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96FF6E-382E-9641-9CC1-A5561A68A9ED}"/>
              </a:ext>
            </a:extLst>
          </p:cNvPr>
          <p:cNvSpPr/>
          <p:nvPr/>
        </p:nvSpPr>
        <p:spPr>
          <a:xfrm>
            <a:off x="0" y="610141"/>
            <a:ext cx="2044700" cy="7873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B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5C6D18-229E-1547-95B2-989BD76BEBB3}"/>
              </a:ext>
            </a:extLst>
          </p:cNvPr>
          <p:cNvSpPr/>
          <p:nvPr/>
        </p:nvSpPr>
        <p:spPr>
          <a:xfrm>
            <a:off x="152400" y="8369299"/>
            <a:ext cx="2349500" cy="585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AE20C1-D7D5-FA48-9417-AD19CABA41B5}"/>
              </a:ext>
            </a:extLst>
          </p:cNvPr>
          <p:cNvSpPr txBox="1"/>
          <p:nvPr/>
        </p:nvSpPr>
        <p:spPr>
          <a:xfrm>
            <a:off x="690879" y="8992110"/>
            <a:ext cx="3300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dirty="0"/>
              <a:t>Gênero: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9EA6FE-1053-7C48-8807-1376187FD607}"/>
              </a:ext>
            </a:extLst>
          </p:cNvPr>
          <p:cNvCxnSpPr>
            <a:cxnSpLocks/>
          </p:cNvCxnSpPr>
          <p:nvPr/>
        </p:nvCxnSpPr>
        <p:spPr>
          <a:xfrm>
            <a:off x="1402080" y="9235440"/>
            <a:ext cx="25890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AB0D3E8-A69C-5448-92F0-F6D6CBAF7154}"/>
              </a:ext>
            </a:extLst>
          </p:cNvPr>
          <p:cNvSpPr/>
          <p:nvPr/>
        </p:nvSpPr>
        <p:spPr>
          <a:xfrm>
            <a:off x="3009900" y="8418629"/>
            <a:ext cx="3429000" cy="2219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t-BR" sz="800" dirty="0">
                <a:latin typeface="Source Sans Pro" panose="020B05030304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Jornal </a:t>
            </a:r>
            <a:r>
              <a:rPr lang="pt-BR" sz="800" b="1" dirty="0" err="1">
                <a:latin typeface="Source Sans Pro" panose="020B05030304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Joca</a:t>
            </a:r>
            <a:r>
              <a:rPr lang="pt-BR" sz="800" dirty="0">
                <a:latin typeface="Source Sans Pro" panose="020B05030304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 Edição 145, 1ª quinzena março/2020.</a:t>
            </a:r>
            <a:endParaRPr lang="en-BR" sz="800" dirty="0">
              <a:latin typeface="Source Sans Pro" panose="020B05030304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A5A60F-C8FD-B942-B55F-1EA435019BD5}"/>
              </a:ext>
            </a:extLst>
          </p:cNvPr>
          <p:cNvSpPr txBox="1"/>
          <p:nvPr/>
        </p:nvSpPr>
        <p:spPr>
          <a:xfrm>
            <a:off x="3190240" y="9410892"/>
            <a:ext cx="312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Manual C</a:t>
            </a:r>
            <a:r>
              <a:rPr lang="en-BR" sz="900" dirty="0"/>
              <a:t>omo Fazer um Jornal      </a:t>
            </a:r>
            <a:r>
              <a:rPr lang="en-BR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43358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71C003-ECB8-DF47-B382-0AE6174D7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96"/>
            <a:ext cx="6858000" cy="96934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D9480B-D070-4041-8C71-A121EB66D6DA}"/>
              </a:ext>
            </a:extLst>
          </p:cNvPr>
          <p:cNvSpPr/>
          <p:nvPr/>
        </p:nvSpPr>
        <p:spPr>
          <a:xfrm>
            <a:off x="314960" y="9052560"/>
            <a:ext cx="6431280" cy="747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96380-275F-3645-9C1C-53A7BE2EF7F7}"/>
              </a:ext>
            </a:extLst>
          </p:cNvPr>
          <p:cNvSpPr txBox="1"/>
          <p:nvPr/>
        </p:nvSpPr>
        <p:spPr>
          <a:xfrm>
            <a:off x="3190240" y="9410892"/>
            <a:ext cx="312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Manual C</a:t>
            </a:r>
            <a:r>
              <a:rPr lang="en-BR" sz="900" dirty="0"/>
              <a:t>omo Fazer um Jornal      </a:t>
            </a:r>
            <a:r>
              <a:rPr lang="en-BR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13644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8C6AE0-F564-8140-B2B9-AAFD72BA37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71550" y="1309687"/>
            <a:ext cx="2552700" cy="72866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435B25-C2CC-8A4A-916E-B2A84A043826}"/>
              </a:ext>
            </a:extLst>
          </p:cNvPr>
          <p:cNvSpPr/>
          <p:nvPr/>
        </p:nvSpPr>
        <p:spPr>
          <a:xfrm>
            <a:off x="95250" y="8596312"/>
            <a:ext cx="3429000" cy="2219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t-BR" sz="800" dirty="0">
                <a:ea typeface="Calibri" panose="020F0502020204030204" pitchFamily="34" charset="0"/>
                <a:cs typeface="Times New Roman" panose="02020603050405020304" pitchFamily="18" charset="0"/>
              </a:rPr>
              <a:t>Jornal </a:t>
            </a:r>
            <a:r>
              <a:rPr lang="pt-BR" sz="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Joca</a:t>
            </a:r>
            <a:r>
              <a:rPr lang="pt-BR" sz="800" dirty="0">
                <a:ea typeface="Calibri" panose="020F0502020204030204" pitchFamily="34" charset="0"/>
                <a:cs typeface="Times New Roman" panose="02020603050405020304" pitchFamily="18" charset="0"/>
              </a:rPr>
              <a:t>. Edição 143, 2ª quinzena fevereiro/2020.</a:t>
            </a:r>
            <a:endParaRPr lang="en-BR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80CEE-3E7E-694E-89D6-78277F7273A7}"/>
              </a:ext>
            </a:extLst>
          </p:cNvPr>
          <p:cNvSpPr txBox="1"/>
          <p:nvPr/>
        </p:nvSpPr>
        <p:spPr>
          <a:xfrm>
            <a:off x="3721100" y="1309687"/>
            <a:ext cx="2816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dirty="0"/>
              <a:t>Gênero: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D383A0-AFF9-CA41-B135-1D6BE5C7C72D}"/>
              </a:ext>
            </a:extLst>
          </p:cNvPr>
          <p:cNvCxnSpPr>
            <a:cxnSpLocks/>
          </p:cNvCxnSpPr>
          <p:nvPr/>
        </p:nvCxnSpPr>
        <p:spPr>
          <a:xfrm>
            <a:off x="4485640" y="1538298"/>
            <a:ext cx="2052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C801796-D873-7A4A-9B31-19DE1DD4D428}"/>
              </a:ext>
            </a:extLst>
          </p:cNvPr>
          <p:cNvSpPr txBox="1"/>
          <p:nvPr/>
        </p:nvSpPr>
        <p:spPr>
          <a:xfrm>
            <a:off x="3190240" y="9410892"/>
            <a:ext cx="312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Manual C</a:t>
            </a:r>
            <a:r>
              <a:rPr lang="en-BR" sz="900" dirty="0"/>
              <a:t>omo Fazer um Jornal      </a:t>
            </a:r>
            <a:r>
              <a:rPr lang="en-BR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2534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B24743-8D89-EA46-AA25-4669BECA1C94}"/>
              </a:ext>
            </a:extLst>
          </p:cNvPr>
          <p:cNvSpPr txBox="1"/>
          <p:nvPr/>
        </p:nvSpPr>
        <p:spPr>
          <a:xfrm>
            <a:off x="620662" y="513909"/>
            <a:ext cx="5168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/>
              <a:t>EXERCÍCIOS</a:t>
            </a:r>
            <a:endParaRPr lang="en-BR" sz="1200" b="1" dirty="0"/>
          </a:p>
          <a:p>
            <a:r>
              <a:rPr lang="pt-PT" sz="1100" dirty="0"/>
              <a:t>Que tipo de gênero ilustrativo seria interessante inserir na notícia abaixo?</a:t>
            </a:r>
          </a:p>
          <a:p>
            <a:endParaRPr lang="pt-PT" sz="1100" dirty="0"/>
          </a:p>
          <a:p>
            <a:endParaRPr lang="pt-PT" sz="1100" dirty="0"/>
          </a:p>
          <a:p>
            <a:endParaRPr lang="en-BR" sz="11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C793719-B673-994C-BDD1-414EB7D7CD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8980" y="1615122"/>
            <a:ext cx="5400040" cy="14941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D5BC9A-7B66-7D49-9094-AC1FAA6F76BE}"/>
              </a:ext>
            </a:extLst>
          </p:cNvPr>
          <p:cNvSpPr/>
          <p:nvPr/>
        </p:nvSpPr>
        <p:spPr>
          <a:xfrm>
            <a:off x="5118100" y="1930400"/>
            <a:ext cx="1155700" cy="1178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A00DA1-374B-BC4D-8316-F5979DCAB29F}"/>
              </a:ext>
            </a:extLst>
          </p:cNvPr>
          <p:cNvCxnSpPr/>
          <p:nvPr/>
        </p:nvCxnSpPr>
        <p:spPr>
          <a:xfrm>
            <a:off x="723900" y="1231900"/>
            <a:ext cx="4762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FBAF130-F95C-354B-AF70-DD4038F5FD9A}"/>
              </a:ext>
            </a:extLst>
          </p:cNvPr>
          <p:cNvSpPr/>
          <p:nvPr/>
        </p:nvSpPr>
        <p:spPr>
          <a:xfrm>
            <a:off x="-505460" y="3109277"/>
            <a:ext cx="3429000" cy="2219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t-BR" sz="800" dirty="0">
                <a:ea typeface="Calibri" panose="020F0502020204030204" pitchFamily="34" charset="0"/>
                <a:cs typeface="Times New Roman" panose="02020603050405020304" pitchFamily="18" charset="0"/>
              </a:rPr>
              <a:t>Jornal </a:t>
            </a:r>
            <a:r>
              <a:rPr lang="pt-BR" sz="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Joca</a:t>
            </a:r>
            <a:r>
              <a:rPr lang="pt-BR" sz="800" dirty="0">
                <a:ea typeface="Calibri" panose="020F0502020204030204" pitchFamily="34" charset="0"/>
                <a:cs typeface="Times New Roman" panose="02020603050405020304" pitchFamily="18" charset="0"/>
              </a:rPr>
              <a:t>. Edição 144, 1ª quinzena março/2020.</a:t>
            </a:r>
            <a:endParaRPr lang="en-BR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99E6C6-B4D3-E94D-B21A-E2FC82E3A27B}"/>
              </a:ext>
            </a:extLst>
          </p:cNvPr>
          <p:cNvSpPr txBox="1"/>
          <p:nvPr/>
        </p:nvSpPr>
        <p:spPr>
          <a:xfrm>
            <a:off x="3190240" y="9410892"/>
            <a:ext cx="312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Manual C</a:t>
            </a:r>
            <a:r>
              <a:rPr lang="en-BR" sz="900" dirty="0"/>
              <a:t>omo Fazer um Jornal      </a:t>
            </a:r>
            <a:r>
              <a:rPr lang="en-BR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98050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</TotalTime>
  <Words>233</Words>
  <Application>Microsoft Office PowerPoint</Application>
  <PresentationFormat>Papel A4 (210 x 297 mm)</PresentationFormat>
  <Paragraphs>43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Source Sans Pro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Mônica de Souza Gouvêa</cp:lastModifiedBy>
  <cp:revision>28</cp:revision>
  <dcterms:created xsi:type="dcterms:W3CDTF">2020-04-06T20:37:49Z</dcterms:created>
  <dcterms:modified xsi:type="dcterms:W3CDTF">2020-04-09T14:41:45Z</dcterms:modified>
</cp:coreProperties>
</file>